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5143500" type="screen16x9"/>
  <p:notesSz cx="6858000" cy="9144000"/>
  <p:embeddedFontLst>
    <p:embeddedFont>
      <p:font typeface="Raleway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88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73c3d4a1d6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73c3d4a1d6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73c3d4a1d6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73c3d4a1d6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73c3d4a1d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73c3d4a1d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3c3d4a1d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3c3d4a1d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73c3d4a1d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73c3d4a1d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3c3d4a1d6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73c3d4a1d6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73c3d4a1d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73c3d4a1d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73c3d4a1d6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73c3d4a1d6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3c3d4a1d6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73c3d4a1d6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73c3d4a1d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73c3d4a1d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73c3d4a1d6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73c3d4a1d6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73c3d4a1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73c3d4a1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3c3d4a1d6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3c3d4a1d6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3c3d4a1d6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3c3d4a1d6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3c3d4a1d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3c3d4a1d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3c3d4a1d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3c3d4a1d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3c3d4a1d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3c3d4a1d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3c3d4a1d6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73c3d4a1d6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73c3d4a1d6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73c3d4a1d6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73c3d4a1d6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73c3d4a1d6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3c3d4a1d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3c3d4a1d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3c3d4a1d6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3c3d4a1d6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noFill/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" name="Google Shape;13;p2" descr="SystemWide-gold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7008"/>
            <a:ext cx="9144000" cy="89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9" name="Google Shape;49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noFill/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C33"/>
              </a:buClr>
              <a:buSzPts val="2800"/>
              <a:buNone/>
              <a:defRPr sz="2800">
                <a:solidFill>
                  <a:srgbClr val="FFCC33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" name="Google Shape;18;p3" descr="SystemWide-maroon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247008"/>
            <a:ext cx="9144000" cy="896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Font typeface="Raleway"/>
              <a:buNone/>
              <a:defRPr sz="2800">
                <a:solidFill>
                  <a:srgbClr val="7A0019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7A0019"/>
              </a:buClr>
              <a:buSzPts val="2800"/>
              <a:buNone/>
              <a:defRPr sz="2800">
                <a:solidFill>
                  <a:srgbClr val="7A0019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 sz="1800">
                <a:latin typeface="Raleway"/>
                <a:ea typeface="Raleway"/>
                <a:cs typeface="Raleway"/>
                <a:sym typeface="Raleway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HDL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07" y="152400"/>
            <a:ext cx="24955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07" y="152400"/>
            <a:ext cx="2495550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04800"/>
            <a:ext cx="8839200" cy="4561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19800" y="304788"/>
            <a:ext cx="297180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625" y="571500"/>
            <a:ext cx="600075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7"/>
          <p:cNvSpPr txBox="1"/>
          <p:nvPr/>
        </p:nvSpPr>
        <p:spPr>
          <a:xfrm>
            <a:off x="5995750" y="1659625"/>
            <a:ext cx="3282000" cy="36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Conversion factor:</a:t>
            </a:r>
            <a:endParaRPr sz="2100" b="1">
              <a:highlight>
                <a:srgbClr val="FFFF00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highlight>
                  <a:srgbClr val="FFFF00"/>
                </a:highlight>
                <a:latin typeface="Raleway"/>
                <a:ea typeface="Raleway"/>
                <a:cs typeface="Raleway"/>
                <a:sym typeface="Raleway"/>
              </a:rPr>
              <a:t>440 Pixels / 400 nm</a:t>
            </a:r>
            <a:endParaRPr sz="2100" b="1">
              <a:highlight>
                <a:srgbClr val="FFFF00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HDL 2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08703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9"/>
          <p:cNvSpPr txBox="1"/>
          <p:nvPr/>
        </p:nvSpPr>
        <p:spPr>
          <a:xfrm>
            <a:off x="6347125" y="152400"/>
            <a:ext cx="2242800" cy="107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HDL2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54423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30"/>
          <p:cNvSpPr txBox="1"/>
          <p:nvPr/>
        </p:nvSpPr>
        <p:spPr>
          <a:xfrm>
            <a:off x="7102225" y="152400"/>
            <a:ext cx="18465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Crop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5442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223" y="152400"/>
            <a:ext cx="2632377" cy="2678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54423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223" y="152400"/>
            <a:ext cx="2632377" cy="26785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0544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25" y="152400"/>
            <a:ext cx="5124658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 txBox="1"/>
          <p:nvPr/>
        </p:nvSpPr>
        <p:spPr>
          <a:xfrm>
            <a:off x="6033150" y="152400"/>
            <a:ext cx="2519400" cy="15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HDL1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Grayscale Image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8-Bit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0 (Dark) - 255 (White)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9223" y="152400"/>
            <a:ext cx="2495550" cy="2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226" y="2375581"/>
            <a:ext cx="2495550" cy="26155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605442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199796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6"/>
          <p:cNvSpPr txBox="1"/>
          <p:nvPr/>
        </p:nvSpPr>
        <p:spPr>
          <a:xfrm>
            <a:off x="6347150" y="152400"/>
            <a:ext cx="2205300" cy="9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Length = 255 Pixels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7"/>
          <p:cNvPicPr preferRelativeResize="0"/>
          <p:nvPr/>
        </p:nvPicPr>
        <p:blipFill rotWithShape="1">
          <a:blip r:embed="rId3">
            <a:alphaModFix/>
          </a:blip>
          <a:srcRect l="1458" t="21466" r="17967" b="2086"/>
          <a:stretch/>
        </p:blipFill>
        <p:spPr>
          <a:xfrm>
            <a:off x="388750" y="2075375"/>
            <a:ext cx="3976800" cy="20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7"/>
          <p:cNvSpPr txBox="1"/>
          <p:nvPr/>
        </p:nvSpPr>
        <p:spPr>
          <a:xfrm>
            <a:off x="1988625" y="1353175"/>
            <a:ext cx="2250300" cy="68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HDL 1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8" name="Google Shape;198;p37"/>
          <p:cNvSpPr txBox="1"/>
          <p:nvPr/>
        </p:nvSpPr>
        <p:spPr>
          <a:xfrm>
            <a:off x="6227525" y="1409275"/>
            <a:ext cx="1943700" cy="57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HDL 2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9" name="Google Shape;1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300" y="2075375"/>
            <a:ext cx="4013312" cy="20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353617" y="448733"/>
            <a:ext cx="20235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Length unit: nm</a:t>
            </a:r>
          </a:p>
          <a:p>
            <a:r>
              <a:rPr lang="en-US" dirty="0" smtClean="0"/>
              <a:t>Area unit: nm^2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US" dirty="0" smtClean="0"/>
              <a:t>Measurements were taken under a common size range and a common circularity range</a:t>
            </a:r>
          </a:p>
          <a:p>
            <a:r>
              <a:rPr lang="en-US" dirty="0" smtClean="0"/>
              <a:t>Size range: 41.3 – 330.6 nm^2</a:t>
            </a:r>
          </a:p>
          <a:p>
            <a:r>
              <a:rPr lang="en-US" dirty="0" smtClean="0"/>
              <a:t>Circularity range: 0.8 – 1.0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smtClean="0"/>
              <a:t>Non-parametric tests</a:t>
            </a:r>
          </a:p>
          <a:p>
            <a:r>
              <a:rPr lang="en-US" dirty="0" smtClean="0"/>
              <a:t>Mann-Whitney p = 0.80, size distributions do not differ significantly</a:t>
            </a:r>
          </a:p>
          <a:p>
            <a:r>
              <a:rPr lang="en-US" dirty="0" err="1" smtClean="0"/>
              <a:t>Kruskal</a:t>
            </a:r>
            <a:r>
              <a:rPr lang="en-US" dirty="0" smtClean="0"/>
              <a:t>-Wallis p = 0.80, population medians do not differ significantly</a:t>
            </a:r>
          </a:p>
          <a:p>
            <a:endParaRPr lang="en-US" dirty="0"/>
          </a:p>
          <a:p>
            <a:pPr marL="114300" indent="0">
              <a:buNone/>
            </a:pPr>
            <a:r>
              <a:rPr lang="en-US" dirty="0" smtClean="0"/>
              <a:t>Conclusion: No statistical significance in size difference between HDL1&amp;2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804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6795700" y="152400"/>
            <a:ext cx="2085900" cy="6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Crop and Zoom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07" y="152400"/>
            <a:ext cx="2520293" cy="2564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9"/>
          <p:cNvSpPr txBox="1"/>
          <p:nvPr/>
        </p:nvSpPr>
        <p:spPr>
          <a:xfrm>
            <a:off x="6833075" y="152400"/>
            <a:ext cx="1958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Adjust Contrast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07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1307" y="152400"/>
            <a:ext cx="2520293" cy="2592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1"/>
          <p:cNvSpPr txBox="1"/>
          <p:nvPr/>
        </p:nvSpPr>
        <p:spPr>
          <a:xfrm>
            <a:off x="6907850" y="152400"/>
            <a:ext cx="1756800" cy="6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Binary Mask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2"/>
          <p:cNvSpPr txBox="1"/>
          <p:nvPr/>
        </p:nvSpPr>
        <p:spPr>
          <a:xfrm>
            <a:off x="7169500" y="152400"/>
            <a:ext cx="1300800" cy="10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Fill Holes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166507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3"/>
          <p:cNvSpPr txBox="1"/>
          <p:nvPr/>
        </p:nvSpPr>
        <p:spPr>
          <a:xfrm>
            <a:off x="6960150" y="152400"/>
            <a:ext cx="1637400" cy="8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aleway"/>
                <a:ea typeface="Raleway"/>
                <a:cs typeface="Raleway"/>
                <a:sym typeface="Raleway"/>
              </a:rPr>
              <a:t>Watershed</a:t>
            </a:r>
            <a:endParaRPr sz="18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114</Words>
  <Application>Microsoft Office PowerPoint</Application>
  <PresentationFormat>On-screen Show (16:9)</PresentationFormat>
  <Paragraphs>32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Arial</vt:lpstr>
      <vt:lpstr>Raleway</vt:lpstr>
      <vt:lpstr>Simple Light</vt:lpstr>
      <vt:lpstr>HDL 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HDL 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HDL 1</dc:title>
  <cp:lastModifiedBy>Lu Men</cp:lastModifiedBy>
  <cp:revision>6</cp:revision>
  <dcterms:modified xsi:type="dcterms:W3CDTF">2024-06-27T17:58:20Z</dcterms:modified>
</cp:coreProperties>
</file>